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r-029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6990" y="158191"/>
            <a:ext cx="2108229" cy="74214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grpSp>
        <p:nvGrpSpPr>
          <p:cNvPr id="89" name="Google Shape;89;p13"/>
          <p:cNvGrpSpPr/>
          <p:nvPr/>
        </p:nvGrpSpPr>
        <p:grpSpPr>
          <a:xfrm>
            <a:off x="166502" y="837861"/>
            <a:ext cx="11858993" cy="5599570"/>
            <a:chOff x="226989" y="1019594"/>
            <a:chExt cx="11858993" cy="5599570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226990" y="1019594"/>
              <a:ext cx="11858992" cy="1869384"/>
              <a:chOff x="226990" y="1019594"/>
              <a:chExt cx="11858992" cy="1869384"/>
            </a:xfrm>
          </p:grpSpPr>
          <p:grpSp>
            <p:nvGrpSpPr>
              <p:cNvPr id="91" name="Google Shape;91;p13"/>
              <p:cNvGrpSpPr/>
              <p:nvPr/>
            </p:nvGrpSpPr>
            <p:grpSpPr>
              <a:xfrm>
                <a:off x="1065952" y="1019594"/>
                <a:ext cx="10179368" cy="1126436"/>
                <a:chOff x="1065952" y="1019594"/>
                <a:chExt cx="10179368" cy="1126436"/>
              </a:xfrm>
            </p:grpSpPr>
            <p:sp>
              <p:nvSpPr>
                <p:cNvPr id="92" name="Google Shape;92;p13"/>
                <p:cNvSpPr/>
                <p:nvPr/>
              </p:nvSpPr>
              <p:spPr>
                <a:xfrm>
                  <a:off x="1065952" y="1019595"/>
                  <a:ext cx="1232452" cy="1126435"/>
                </a:xfrm>
                <a:prstGeom prst="ellipse">
                  <a:avLst/>
                </a:prstGeom>
                <a:solidFill>
                  <a:srgbClr val="0FBFB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3600"/>
                    <a:buFont typeface="Arial"/>
                    <a:buNone/>
                  </a:pPr>
                  <a:r>
                    <a:rPr lang="fr-029" sz="3600" b="1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" name="Google Shape;93;p13"/>
                <p:cNvSpPr/>
                <p:nvPr/>
              </p:nvSpPr>
              <p:spPr>
                <a:xfrm>
                  <a:off x="7033395" y="1019594"/>
                  <a:ext cx="1232452" cy="1126435"/>
                </a:xfrm>
                <a:prstGeom prst="ellipse">
                  <a:avLst/>
                </a:prstGeom>
                <a:solidFill>
                  <a:srgbClr val="0FBFB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3600"/>
                    <a:buFont typeface="Arial"/>
                    <a:buNone/>
                  </a:pPr>
                  <a:r>
                    <a:rPr lang="fr-029" sz="3600" b="1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" name="Google Shape;94;p13"/>
                <p:cNvSpPr/>
                <p:nvPr/>
              </p:nvSpPr>
              <p:spPr>
                <a:xfrm>
                  <a:off x="4053079" y="1019594"/>
                  <a:ext cx="1232452" cy="1126435"/>
                </a:xfrm>
                <a:prstGeom prst="ellipse">
                  <a:avLst/>
                </a:prstGeom>
                <a:solidFill>
                  <a:srgbClr val="FF5C3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3600"/>
                    <a:buFont typeface="Arial"/>
                    <a:buNone/>
                  </a:pPr>
                  <a:r>
                    <a:rPr lang="fr-029" sz="3600" b="1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A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" name="Google Shape;95;p13"/>
                <p:cNvSpPr/>
                <p:nvPr/>
              </p:nvSpPr>
              <p:spPr>
                <a:xfrm>
                  <a:off x="10012868" y="1019594"/>
                  <a:ext cx="1232452" cy="1126435"/>
                </a:xfrm>
                <a:prstGeom prst="ellipse">
                  <a:avLst/>
                </a:prstGeom>
                <a:solidFill>
                  <a:srgbClr val="FF5C3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3600"/>
                    <a:buFont typeface="Arial"/>
                    <a:buNone/>
                  </a:pPr>
                  <a:r>
                    <a:rPr lang="fr-029" sz="3600" b="1" i="0" u="none" strike="noStrike" cap="non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I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96" name="Google Shape;96;p13"/>
              <p:cNvSpPr/>
              <p:nvPr/>
            </p:nvSpPr>
            <p:spPr>
              <a:xfrm>
                <a:off x="226990" y="2146837"/>
                <a:ext cx="2913775" cy="742141"/>
              </a:xfrm>
              <a:prstGeom prst="rect">
                <a:avLst/>
              </a:prstGeom>
              <a:solidFill>
                <a:srgbClr val="0FBFBF"/>
              </a:solidFill>
              <a:ln w="28575" cap="flat" cmpd="sng">
                <a:solidFill>
                  <a:srgbClr val="0FBFB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fr-029" sz="1800" b="1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</a:t>
                </a:r>
                <a:r>
                  <a:rPr lang="fr-029" sz="1800" b="1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esponsable</a:t>
                </a:r>
                <a:endParaRPr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fr-029" sz="1800" b="1" i="1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Responsible</a:t>
                </a:r>
                <a:endParaRPr sz="1800" b="1" i="1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3208729" y="2146836"/>
                <a:ext cx="2913775" cy="742141"/>
              </a:xfrm>
              <a:prstGeom prst="rect">
                <a:avLst/>
              </a:prstGeom>
              <a:solidFill>
                <a:srgbClr val="FF5C35"/>
              </a:solidFill>
              <a:ln w="28575" cap="flat" cmpd="sng">
                <a:solidFill>
                  <a:srgbClr val="FF5C35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fr-029" sz="1800" b="1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r>
                  <a:rPr lang="fr-029" sz="1800" b="1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utoridad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fr-029" sz="1800" b="1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</a:t>
                </a:r>
                <a:r>
                  <a:rPr lang="fr-029" sz="1800" b="1" i="1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Accountable</a:t>
                </a:r>
                <a:endParaRPr sz="1800" b="1" i="1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6190468" y="2146836"/>
                <a:ext cx="2913775" cy="742141"/>
              </a:xfrm>
              <a:prstGeom prst="rect">
                <a:avLst/>
              </a:prstGeom>
              <a:solidFill>
                <a:srgbClr val="0FBFBF"/>
              </a:solidFill>
              <a:ln w="28575" cap="flat" cmpd="sng">
                <a:solidFill>
                  <a:srgbClr val="0FBFB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fr-029" sz="1800" b="1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Consultor/a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fr-029" sz="1800" b="1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</a:t>
                </a:r>
                <a:r>
                  <a:rPr lang="fr-029" sz="1800" b="1" i="1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Consulted</a:t>
                </a: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9172207" y="2146835"/>
                <a:ext cx="2913775" cy="742141"/>
              </a:xfrm>
              <a:prstGeom prst="rect">
                <a:avLst/>
              </a:prstGeom>
              <a:solidFill>
                <a:srgbClr val="FF5C35"/>
              </a:solidFill>
              <a:ln w="28575" cap="flat" cmpd="sng">
                <a:solidFill>
                  <a:srgbClr val="FF5C35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fr-029" sz="1800" b="1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Informado/a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fr-029" sz="1800" b="1" i="1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Informed</a:t>
                </a: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0" name="Google Shape;100;p13"/>
            <p:cNvSpPr/>
            <p:nvPr/>
          </p:nvSpPr>
          <p:spPr>
            <a:xfrm>
              <a:off x="9172207" y="2886092"/>
              <a:ext cx="2913775" cy="3733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5C35"/>
                </a:buClr>
                <a:buSzPts val="1400"/>
                <a:buFont typeface="Calibri"/>
                <a:buNone/>
              </a:pPr>
              <a:r>
                <a:rPr lang="fr-029" b="1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¿Quién es</a:t>
              </a:r>
              <a:r>
                <a:rPr lang="fr-029" sz="1400" b="1" i="0" u="none" strike="noStrike" cap="none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3343"/>
                </a:buClr>
                <a:buSzPts val="1400"/>
                <a:buFont typeface="Calibri"/>
                <a:buNone/>
              </a:pPr>
              <a:r>
                <a:rPr lang="fr-029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Es la persona que debe ser informada con respecto a los avances de la tarea. No interviene activamente en su realización. Puede haber más de una persona que cumpla este rol.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 sz="1400" b="1" i="0" u="none" strike="noStrike" cap="none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S</a:t>
              </a:r>
              <a:r>
                <a:rPr lang="fr-029" b="1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r>
                <a:rPr lang="fr-029" sz="1400" b="1" i="0" u="none" strike="noStrike" cap="none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 misi</a:t>
              </a:r>
              <a:r>
                <a:rPr lang="fr-029" b="1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ó</a:t>
              </a:r>
              <a:r>
                <a:rPr lang="fr-029" sz="1400" b="1" i="0" u="none" strike="noStrike" cap="none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n: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Mantenerse actualizado/a sobre el progreso del proyecto o tarea.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3208730" y="2886092"/>
              <a:ext cx="2910464" cy="3733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5C35"/>
                </a:buClr>
                <a:buSzPts val="1400"/>
                <a:buFont typeface="Calibri"/>
                <a:buNone/>
              </a:pPr>
              <a:r>
                <a:rPr lang="fr-029" b="1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¿Quién es</a:t>
              </a:r>
              <a:r>
                <a:rPr lang="fr-029" sz="1400" b="1" i="0" u="none" strike="noStrike" cap="none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Es la persona que aprobará la finalización de la tarea. Solo hay una autoridad por tarea.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 sz="1400" b="1" i="0" u="none" strike="noStrike" cap="none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S</a:t>
              </a:r>
              <a:r>
                <a:rPr lang="fr-029" b="1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r>
                <a:rPr lang="fr-029" sz="1400" b="1" i="0" u="none" strike="noStrike" cap="none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 misi</a:t>
              </a:r>
              <a:r>
                <a:rPr lang="fr-029" b="1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ó</a:t>
              </a:r>
              <a:r>
                <a:rPr lang="fr-029" sz="1400" b="1" i="0" u="none" strike="noStrike" cap="none">
                  <a:solidFill>
                    <a:srgbClr val="FF5C35"/>
                  </a:solidFill>
                  <a:latin typeface="Calibri"/>
                  <a:ea typeface="Calibri"/>
                  <a:cs typeface="Calibri"/>
                  <a:sym typeface="Calibri"/>
                </a:rPr>
                <a:t>n: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Velar por la buena ejecución de la tarea realizada por la/s persona/s responsable/s.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226989" y="2886092"/>
              <a:ext cx="2913775" cy="3733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0FBFB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FBFBF"/>
                </a:buClr>
                <a:buSzPts val="1400"/>
                <a:buFont typeface="Calibri"/>
                <a:buNone/>
              </a:pPr>
              <a:r>
                <a:rPr lang="fr-029" b="1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¿</a:t>
              </a:r>
              <a:r>
                <a:rPr lang="fr-029" sz="1400" b="1" i="0" u="none" strike="noStrike" cap="none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Qu</a:t>
              </a:r>
              <a:r>
                <a:rPr lang="fr-029" b="1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ién es</a:t>
              </a:r>
              <a:r>
                <a:rPr lang="fr-029" sz="1400" b="1" i="0" u="none" strike="noStrike" cap="none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Es la persona que realiza/ejecuta la tarea y es quien se responsabiliza por completarla. Puede haber varias personas responsables por una misma tarea.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 sz="1400" b="1" i="0" u="none" strike="noStrike" cap="none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S</a:t>
              </a:r>
              <a:r>
                <a:rPr lang="fr-029" b="1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r>
                <a:rPr lang="fr-029" sz="1400" b="1" i="0" u="none" strike="noStrike" cap="none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 mis</a:t>
              </a:r>
              <a:r>
                <a:rPr lang="fr-029" b="1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ió</a:t>
              </a:r>
              <a:r>
                <a:rPr lang="fr-029" sz="1400" b="1" i="0" u="none" strike="noStrike" cap="none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n: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Realizar la tarea delegada.</a:t>
              </a:r>
              <a:r>
                <a:rPr lang="fr-029" sz="1400" b="0" i="0" u="none" strike="noStrike" cap="none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6193779" y="2886092"/>
              <a:ext cx="2913775" cy="3733072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0FBFB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FBFBF"/>
                </a:buClr>
                <a:buSzPts val="1400"/>
                <a:buFont typeface="Calibri"/>
                <a:buNone/>
              </a:pPr>
              <a:r>
                <a:rPr lang="fr-029" b="1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¿Quién es?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Es la persona que será consultada en la ejecución de la tarea. Aconseja e interviene antes de tomar una decisión. Puede haber más de una persona consultora.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 sz="1400" b="1" i="0" u="none" strike="noStrike" cap="none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S</a:t>
              </a:r>
              <a:r>
                <a:rPr lang="fr-029" b="1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r>
                <a:rPr lang="fr-029" sz="1400" b="1" i="0" u="none" strike="noStrike" cap="none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 misi</a:t>
              </a:r>
              <a:r>
                <a:rPr lang="fr-029" b="1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ó</a:t>
              </a:r>
              <a:r>
                <a:rPr lang="fr-029" sz="1400" b="1" i="0" u="none" strike="noStrike" cap="none">
                  <a:solidFill>
                    <a:srgbClr val="0FBFBF"/>
                  </a:solidFill>
                  <a:latin typeface="Calibri"/>
                  <a:ea typeface="Calibri"/>
                  <a:cs typeface="Calibri"/>
                  <a:sym typeface="Calibri"/>
                </a:rPr>
                <a:t>n :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fr-029" sz="1400" b="0" i="0" u="none" strike="noStrike" cap="none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Contribu</a:t>
              </a:r>
              <a:r>
                <a:rPr lang="fr-029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ir</a:t>
              </a:r>
              <a:r>
                <a:rPr lang="fr-029" sz="1400" b="0" i="0" u="none" strike="noStrike" cap="none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fr-029">
                  <a:solidFill>
                    <a:srgbClr val="213343"/>
                  </a:solidFill>
                  <a:latin typeface="Calibri"/>
                  <a:ea typeface="Calibri"/>
                  <a:cs typeface="Calibri"/>
                  <a:sym typeface="Calibri"/>
                </a:rPr>
                <a:t>a la eficiencia de la tarea a través de sus consejos y opiniones.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" name="Google Shape;104;p13"/>
          <p:cNvSpPr txBox="1"/>
          <p:nvPr/>
        </p:nvSpPr>
        <p:spPr>
          <a:xfrm>
            <a:off x="2563305" y="122438"/>
            <a:ext cx="706198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fr-029" sz="4000" b="1" i="0" u="none" strike="noStrike" cap="none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Matri</a:t>
            </a:r>
            <a:r>
              <a:rPr lang="fr-029" sz="4000" b="1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fr-029" sz="4000" b="1" i="0" u="none" strike="noStrike" cap="none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 RACI</a:t>
            </a:r>
            <a:endParaRPr sz="1400" b="0" i="0" u="none" strike="noStrike" cap="none">
              <a:solidFill>
                <a:srgbClr val="44546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fr-029"/>
              <a:t>1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Coppola</dc:creator>
  <cp:lastModifiedBy>Maria Coppola</cp:lastModifiedBy>
  <cp:revision>1</cp:revision>
  <dcterms:modified xsi:type="dcterms:W3CDTF">2022-07-27T12:06:43Z</dcterms:modified>
</cp:coreProperties>
</file>