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9B6A43A-F29E-4E47-950A-0581D3B020C3}">
  <a:tblStyle styleId="{09B6A43A-F29E-4E47-950A-0581D3B020C3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1FCF1853-53B1-490C-A186-4E24F7B8BD50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r-029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029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bspot.f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bspot.f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bspot.f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0934" y="87430"/>
            <a:ext cx="2010922" cy="70788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2256183" y="87430"/>
            <a:ext cx="7792278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fr-029" sz="4000" b="1" i="0" u="none" strike="noStrike" cap="none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Diagram</a:t>
            </a:r>
            <a:r>
              <a:rPr lang="fr-029" sz="4000" b="1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fr-029" sz="4000" b="1" i="0" u="none" strike="noStrike" cap="none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 de PERT </a:t>
            </a:r>
            <a:endParaRPr sz="1400" b="0" i="0" u="none" strike="noStrike" cap="none">
              <a:solidFill>
                <a:srgbClr val="44546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83820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fr-029"/>
              <a:t>1</a:t>
            </a:fld>
            <a:endParaRPr/>
          </a:p>
        </p:txBody>
      </p:sp>
      <p:graphicFrame>
        <p:nvGraphicFramePr>
          <p:cNvPr id="91" name="Google Shape;91;p13"/>
          <p:cNvGraphicFramePr/>
          <p:nvPr/>
        </p:nvGraphicFramePr>
        <p:xfrm>
          <a:off x="1546442" y="1789047"/>
          <a:ext cx="9321200" cy="4633625"/>
        </p:xfrm>
        <a:graphic>
          <a:graphicData uri="http://schemas.openxmlformats.org/drawingml/2006/table">
            <a:tbl>
              <a:tblPr>
                <a:noFill/>
                <a:tableStyleId>{09B6A43A-F29E-4E47-950A-0581D3B020C3}</a:tableStyleId>
              </a:tblPr>
              <a:tblGrid>
                <a:gridCol w="104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7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8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3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73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1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Tarea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1" i="0" u="none" strike="noStrike" cap="none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</a:t>
                      </a:r>
                      <a:r>
                        <a:rPr lang="fr-029" sz="1800" b="1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ción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1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Tarea anterior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1" i="0" u="none" strike="noStrike" cap="none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Dur</a:t>
                      </a:r>
                      <a:r>
                        <a:rPr lang="fr-029" sz="1800" b="1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ación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1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Fecha temprana de inicio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1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Fecha temprana de finalización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1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</a:t>
                      </a:r>
                      <a:r>
                        <a:rPr lang="fr-029" sz="1800" i="1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ción de tarea</a:t>
                      </a:r>
                      <a:r>
                        <a:rPr lang="fr-029" sz="1800" b="0" i="1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4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i="1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Descripción de tarea</a:t>
                      </a:r>
                      <a:r>
                        <a:rPr lang="fr-029" sz="1800" b="0" i="1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B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4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i="1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Descripción de tarea</a:t>
                      </a:r>
                      <a:r>
                        <a:rPr lang="fr-029" sz="1800" b="0" i="1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4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i="1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Descripción de tarea</a:t>
                      </a:r>
                      <a:r>
                        <a:rPr lang="fr-029" sz="1800" b="0" i="1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4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i="1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Descripción de tarea</a:t>
                      </a:r>
                      <a:r>
                        <a:rPr lang="fr-029" sz="1800" b="0" i="1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E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4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i="1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Descripción de tarea</a:t>
                      </a:r>
                      <a:r>
                        <a:rPr lang="fr-029" sz="1800" b="0" i="1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B,E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4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i="1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Descripción de tarea </a:t>
                      </a:r>
                      <a:r>
                        <a:rPr lang="fr-029" sz="1800" b="0" i="1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F,H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i="1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Descripción de tarea</a:t>
                      </a:r>
                      <a:r>
                        <a:rPr lang="fr-029" sz="1800" b="0" i="1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H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21334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13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2" name="Google Shape;92;p13"/>
          <p:cNvSpPr txBox="1"/>
          <p:nvPr/>
        </p:nvSpPr>
        <p:spPr>
          <a:xfrm>
            <a:off x="1477615" y="1160739"/>
            <a:ext cx="693751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029" sz="2400" b="1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Tabla de datos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4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0934" y="87430"/>
            <a:ext cx="2010922" cy="70788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98" name="Google Shape;98;p14"/>
          <p:cNvSpPr txBox="1"/>
          <p:nvPr/>
        </p:nvSpPr>
        <p:spPr>
          <a:xfrm>
            <a:off x="2565008" y="79512"/>
            <a:ext cx="8315027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fr-029" sz="4000" b="1" i="0" u="none" strike="noStrike" cap="none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rPr>
              <a:t>Diagram</a:t>
            </a:r>
            <a:r>
              <a:rPr lang="fr-029" sz="4000" b="1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fr-029" sz="4000" b="1" i="0" u="none" strike="noStrike" cap="none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rPr>
              <a:t> de PERT - Instruc</a:t>
            </a:r>
            <a:r>
              <a:rPr lang="fr-029" sz="4000" b="1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rPr>
              <a:t>cione</a:t>
            </a:r>
            <a:r>
              <a:rPr lang="fr-029" sz="4000" b="1" i="0" u="none" strike="noStrike" cap="none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endParaRPr sz="1400" b="0" i="0" u="none" strike="noStrike" cap="none">
              <a:solidFill>
                <a:srgbClr val="21334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fr-029"/>
              <a:t>2</a:t>
            </a:fld>
            <a:endParaRPr/>
          </a:p>
        </p:txBody>
      </p:sp>
      <p:sp>
        <p:nvSpPr>
          <p:cNvPr id="100" name="Google Shape;100;p14"/>
          <p:cNvSpPr txBox="1"/>
          <p:nvPr/>
        </p:nvSpPr>
        <p:spPr>
          <a:xfrm>
            <a:off x="894520" y="992772"/>
            <a:ext cx="106149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029" sz="2400" b="1" i="0" u="none" strike="noStrike" cap="none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fr-029" sz="2400" b="1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fr-029" sz="2400" b="1" i="0" u="none" strike="noStrike" cap="none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fini</a:t>
            </a:r>
            <a:r>
              <a:rPr lang="fr-029" sz="2400" b="1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fr-029" sz="2400" b="1" i="0" u="none" strike="noStrike" cap="none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fr-029" sz="2400" b="1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ó</a:t>
            </a:r>
            <a:r>
              <a:rPr lang="fr-029" sz="2400" b="1" i="0" u="none" strike="noStrike" cap="none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r-029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Diagrama de Pert consiste en una representación gráfica de las distintas etapas que conforman un proyecto, unidas por las tareas que deben realizarse para completarlo.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1" name="Google Shape;101;p14"/>
          <p:cNvGraphicFramePr/>
          <p:nvPr/>
        </p:nvGraphicFramePr>
        <p:xfrm>
          <a:off x="894520" y="372789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{09B6A43A-F29E-4E47-950A-0581D3B020C3}</a:tableStyleId>
              </a:tblPr>
              <a:tblGrid>
                <a:gridCol w="798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1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Pasos</a:t>
                      </a:r>
                      <a:endParaRPr sz="1400" u="none" strike="noStrike" cap="none"/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1" i="0" u="none" strike="noStrike" cap="none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</a:t>
                      </a:r>
                      <a:r>
                        <a:rPr lang="fr-029" sz="1800" b="1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ció</a:t>
                      </a:r>
                      <a:r>
                        <a:rPr lang="fr-029" sz="1800" b="1" i="0" u="none" strike="noStrike" cap="none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</a:t>
                      </a:r>
                      <a:endParaRPr sz="1400" u="none" strike="noStrike" cap="none"/>
                    </a:p>
                  </a:txBody>
                  <a:tcPr marL="9525" marR="9525" marT="9525" marB="0" anchor="b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1" i="0" u="none" strike="noStrike" cap="none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Crea una lista con</a:t>
                      </a:r>
                      <a:r>
                        <a:rPr lang="fr-029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l</a:t>
                      </a:r>
                      <a:r>
                        <a:rPr lang="fr-029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r>
                        <a:rPr lang="fr-029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 dif</a:t>
                      </a:r>
                      <a:r>
                        <a:rPr lang="fr-029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erentes tareas de un proyecto.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1" i="0" u="none" strike="noStrike" cap="none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Estim</a:t>
                      </a:r>
                      <a:r>
                        <a:rPr lang="fr-029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r>
                        <a:rPr lang="fr-029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la du</a:t>
                      </a:r>
                      <a:r>
                        <a:rPr lang="fr-029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ración de cada tarea, así como sus fechas de inicio y finalización.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1" i="0" u="none" strike="noStrike" cap="none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Ord</a:t>
                      </a:r>
                      <a:r>
                        <a:rPr lang="fr-029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ena las tareas y establece las dependencias entre ellas.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1" i="0" u="none" strike="noStrike" cap="none">
                          <a:solidFill>
                            <a:srgbClr val="FF5C35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</a:t>
                      </a:r>
                      <a:r>
                        <a:rPr lang="fr-029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ea</a:t>
                      </a:r>
                      <a:r>
                        <a:rPr lang="fr-029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la representación visual</a:t>
                      </a:r>
                      <a:r>
                        <a:rPr lang="fr-029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r>
                        <a:rPr lang="fr-029" sz="18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400" u="none" strike="noStrike" cap="none"/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" name="Google Shape;102;p14"/>
          <p:cNvSpPr txBox="1"/>
          <p:nvPr/>
        </p:nvSpPr>
        <p:spPr>
          <a:xfrm>
            <a:off x="894520" y="2995871"/>
            <a:ext cx="693751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029" sz="2400" b="1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Paso</a:t>
            </a:r>
            <a:r>
              <a:rPr lang="fr-029" sz="2400" b="1" i="0" u="none" strike="noStrike" cap="none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s de cr</a:t>
            </a:r>
            <a:r>
              <a:rPr lang="fr-029" sz="2400" b="1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fr-029" sz="2400" b="1" i="0" u="none" strike="noStrike" cap="none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fr-029" sz="2400" b="1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fr-029" sz="2400" b="1" i="0" u="none" strike="noStrike" cap="none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fr-029" sz="2400" b="1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ó</a:t>
            </a:r>
            <a:r>
              <a:rPr lang="fr-029" sz="2400" b="1" i="0" u="none" strike="noStrike" cap="none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n d</a:t>
            </a:r>
            <a:r>
              <a:rPr lang="fr-029" sz="2400" b="1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lang="fr-029" sz="2400" b="1" i="0" u="none" strike="noStrike" cap="none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un diagram</a:t>
            </a:r>
            <a:r>
              <a:rPr lang="fr-029" sz="2400" b="1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fr-029" sz="2400" b="1" i="0" u="none" strike="noStrike" cap="none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 de PERT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984435" y="2715072"/>
            <a:ext cx="3665424" cy="3488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5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0934" y="87430"/>
            <a:ext cx="2010922" cy="70788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109" name="Google Shape;109;p15"/>
          <p:cNvSpPr txBox="1"/>
          <p:nvPr/>
        </p:nvSpPr>
        <p:spPr>
          <a:xfrm>
            <a:off x="2565008" y="79512"/>
            <a:ext cx="7061981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fr-029" sz="4000" b="1" i="0" u="none" strike="noStrike" cap="none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rPr>
              <a:t>Diagram</a:t>
            </a:r>
            <a:r>
              <a:rPr lang="fr-029" sz="4000" b="1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fr-029" sz="4000" b="1" i="0" u="none" strike="noStrike" cap="none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rPr>
              <a:t> de PERT</a:t>
            </a:r>
            <a:endParaRPr sz="1400" b="0" i="0" u="none" strike="noStrike" cap="none">
              <a:solidFill>
                <a:srgbClr val="21334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fr-029"/>
              <a:t>3</a:t>
            </a:fld>
            <a:endParaRPr/>
          </a:p>
        </p:txBody>
      </p:sp>
      <p:sp>
        <p:nvSpPr>
          <p:cNvPr id="111" name="Google Shape;111;p15"/>
          <p:cNvSpPr txBox="1"/>
          <p:nvPr/>
        </p:nvSpPr>
        <p:spPr>
          <a:xfrm>
            <a:off x="1477615" y="1160739"/>
            <a:ext cx="6937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029" sz="2400" b="1" i="0" u="none" strike="noStrike" cap="none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Repr</a:t>
            </a:r>
            <a:r>
              <a:rPr lang="fr-029" sz="2400" b="1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fr-029" sz="2400" b="1" i="0" u="none" strike="noStrike" cap="none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senta</a:t>
            </a:r>
            <a:r>
              <a:rPr lang="fr-029" sz="2400" b="1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ció</a:t>
            </a:r>
            <a:r>
              <a:rPr lang="fr-029" sz="2400" b="1" i="0" u="none" strike="noStrike" cap="none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n gr</a:t>
            </a:r>
            <a:r>
              <a:rPr lang="fr-029" sz="2400" b="1">
                <a:solidFill>
                  <a:srgbClr val="0FBFBF"/>
                </a:solidFill>
                <a:latin typeface="Calibri"/>
                <a:ea typeface="Calibri"/>
                <a:cs typeface="Calibri"/>
                <a:sym typeface="Calibri"/>
              </a:rPr>
              <a:t>áfica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" name="Google Shape;112;p15"/>
          <p:cNvGrpSpPr/>
          <p:nvPr/>
        </p:nvGrpSpPr>
        <p:grpSpPr>
          <a:xfrm>
            <a:off x="1302356" y="2781520"/>
            <a:ext cx="774448" cy="646500"/>
            <a:chOff x="1530574" y="2779501"/>
            <a:chExt cx="639300" cy="646500"/>
          </a:xfrm>
        </p:grpSpPr>
        <p:cxnSp>
          <p:nvCxnSpPr>
            <p:cNvPr id="113" name="Google Shape;113;p15"/>
            <p:cNvCxnSpPr/>
            <p:nvPr/>
          </p:nvCxnSpPr>
          <p:spPr>
            <a:xfrm>
              <a:off x="1530574" y="3100982"/>
              <a:ext cx="639300" cy="0"/>
            </a:xfrm>
            <a:prstGeom prst="straightConnector1">
              <a:avLst/>
            </a:prstGeom>
            <a:noFill/>
            <a:ln w="38100" cap="flat" cmpd="sng">
              <a:solidFill>
                <a:srgbClr val="FF5C35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14" name="Google Shape;114;p15"/>
            <p:cNvSpPr txBox="1"/>
            <p:nvPr/>
          </p:nvSpPr>
          <p:spPr>
            <a:xfrm>
              <a:off x="1564213" y="2779501"/>
              <a:ext cx="501300" cy="64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5" name="Google Shape;115;p15"/>
          <p:cNvGrpSpPr/>
          <p:nvPr/>
        </p:nvGrpSpPr>
        <p:grpSpPr>
          <a:xfrm>
            <a:off x="835733" y="3539839"/>
            <a:ext cx="1875861" cy="1810099"/>
            <a:chOff x="1328540" y="1440191"/>
            <a:chExt cx="1593900" cy="1464600"/>
          </a:xfrm>
        </p:grpSpPr>
        <p:cxnSp>
          <p:nvCxnSpPr>
            <p:cNvPr id="116" name="Google Shape;116;p15"/>
            <p:cNvCxnSpPr/>
            <p:nvPr/>
          </p:nvCxnSpPr>
          <p:spPr>
            <a:xfrm>
              <a:off x="1328540" y="1440191"/>
              <a:ext cx="1593900" cy="1464600"/>
            </a:xfrm>
            <a:prstGeom prst="straightConnector1">
              <a:avLst/>
            </a:prstGeom>
            <a:noFill/>
            <a:ln w="38100" cap="flat" cmpd="sng">
              <a:solidFill>
                <a:srgbClr val="FF5C35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17" name="Google Shape;117;p15"/>
            <p:cNvSpPr txBox="1"/>
            <p:nvPr/>
          </p:nvSpPr>
          <p:spPr>
            <a:xfrm>
              <a:off x="1976230" y="1837007"/>
              <a:ext cx="258900" cy="585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"/>
                <a:buFont typeface="Arial"/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" name="Google Shape;118;p15"/>
          <p:cNvGrpSpPr/>
          <p:nvPr/>
        </p:nvGrpSpPr>
        <p:grpSpPr>
          <a:xfrm>
            <a:off x="2999358" y="2779835"/>
            <a:ext cx="774314" cy="646500"/>
            <a:chOff x="1025244" y="2779501"/>
            <a:chExt cx="556500" cy="646500"/>
          </a:xfrm>
        </p:grpSpPr>
        <p:cxnSp>
          <p:nvCxnSpPr>
            <p:cNvPr id="119" name="Google Shape;119;p15"/>
            <p:cNvCxnSpPr/>
            <p:nvPr/>
          </p:nvCxnSpPr>
          <p:spPr>
            <a:xfrm>
              <a:off x="1025244" y="3102667"/>
              <a:ext cx="556500" cy="0"/>
            </a:xfrm>
            <a:prstGeom prst="straightConnector1">
              <a:avLst/>
            </a:prstGeom>
            <a:noFill/>
            <a:ln w="38100" cap="flat" cmpd="sng">
              <a:solidFill>
                <a:srgbClr val="FF5C35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20" name="Google Shape;120;p15"/>
            <p:cNvSpPr txBox="1"/>
            <p:nvPr/>
          </p:nvSpPr>
          <p:spPr>
            <a:xfrm>
              <a:off x="1047375" y="2779501"/>
              <a:ext cx="501300" cy="64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1" name="Google Shape;121;p15"/>
          <p:cNvGrpSpPr/>
          <p:nvPr/>
        </p:nvGrpSpPr>
        <p:grpSpPr>
          <a:xfrm>
            <a:off x="4664547" y="2779835"/>
            <a:ext cx="725418" cy="646500"/>
            <a:chOff x="431611" y="2779501"/>
            <a:chExt cx="643500" cy="646500"/>
          </a:xfrm>
        </p:grpSpPr>
        <p:cxnSp>
          <p:nvCxnSpPr>
            <p:cNvPr id="122" name="Google Shape;122;p15"/>
            <p:cNvCxnSpPr/>
            <p:nvPr/>
          </p:nvCxnSpPr>
          <p:spPr>
            <a:xfrm>
              <a:off x="431611" y="3102667"/>
              <a:ext cx="643500" cy="0"/>
            </a:xfrm>
            <a:prstGeom prst="straightConnector1">
              <a:avLst/>
            </a:prstGeom>
            <a:noFill/>
            <a:ln w="38100" cap="flat" cmpd="sng">
              <a:solidFill>
                <a:srgbClr val="FF5C35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23" name="Google Shape;123;p15"/>
            <p:cNvSpPr txBox="1"/>
            <p:nvPr/>
          </p:nvSpPr>
          <p:spPr>
            <a:xfrm>
              <a:off x="490785" y="2779501"/>
              <a:ext cx="501300" cy="64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4" name="Google Shape;124;p15"/>
          <p:cNvGrpSpPr/>
          <p:nvPr/>
        </p:nvGrpSpPr>
        <p:grpSpPr>
          <a:xfrm>
            <a:off x="6278579" y="3322379"/>
            <a:ext cx="1186383" cy="723466"/>
            <a:chOff x="-212632" y="2989531"/>
            <a:chExt cx="1035600" cy="1636800"/>
          </a:xfrm>
        </p:grpSpPr>
        <p:cxnSp>
          <p:nvCxnSpPr>
            <p:cNvPr id="125" name="Google Shape;125;p15"/>
            <p:cNvCxnSpPr/>
            <p:nvPr/>
          </p:nvCxnSpPr>
          <p:spPr>
            <a:xfrm>
              <a:off x="-212632" y="3484505"/>
              <a:ext cx="1035600" cy="851400"/>
            </a:xfrm>
            <a:prstGeom prst="straightConnector1">
              <a:avLst/>
            </a:prstGeom>
            <a:noFill/>
            <a:ln w="38100" cap="flat" cmpd="sng">
              <a:solidFill>
                <a:srgbClr val="FF5C35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26" name="Google Shape;126;p15"/>
            <p:cNvSpPr txBox="1"/>
            <p:nvPr/>
          </p:nvSpPr>
          <p:spPr>
            <a:xfrm>
              <a:off x="42172" y="2989531"/>
              <a:ext cx="501300" cy="1636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"/>
                <a:buFont typeface="Arial"/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7" name="Google Shape;127;p15"/>
          <p:cNvGrpSpPr/>
          <p:nvPr/>
        </p:nvGrpSpPr>
        <p:grpSpPr>
          <a:xfrm>
            <a:off x="6278663" y="1556304"/>
            <a:ext cx="1085346" cy="1147659"/>
            <a:chOff x="2044461" y="2493745"/>
            <a:chExt cx="1052100" cy="1164900"/>
          </a:xfrm>
        </p:grpSpPr>
        <p:cxnSp>
          <p:nvCxnSpPr>
            <p:cNvPr id="128" name="Google Shape;128;p15"/>
            <p:cNvCxnSpPr/>
            <p:nvPr/>
          </p:nvCxnSpPr>
          <p:spPr>
            <a:xfrm rot="10800000" flipH="1">
              <a:off x="2044461" y="2493745"/>
              <a:ext cx="1052100" cy="1164900"/>
            </a:xfrm>
            <a:prstGeom prst="straightConnector1">
              <a:avLst/>
            </a:prstGeom>
            <a:noFill/>
            <a:ln w="38100" cap="flat" cmpd="sng">
              <a:solidFill>
                <a:srgbClr val="FF5C35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29" name="Google Shape;129;p15"/>
            <p:cNvSpPr txBox="1"/>
            <p:nvPr/>
          </p:nvSpPr>
          <p:spPr>
            <a:xfrm>
              <a:off x="2233140" y="2793996"/>
              <a:ext cx="501300" cy="73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"/>
                <a:buFont typeface="Arial"/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0" name="Google Shape;130;p15"/>
          <p:cNvGrpSpPr/>
          <p:nvPr/>
        </p:nvGrpSpPr>
        <p:grpSpPr>
          <a:xfrm>
            <a:off x="8427266" y="4012978"/>
            <a:ext cx="748019" cy="646500"/>
            <a:chOff x="371547" y="2779501"/>
            <a:chExt cx="675900" cy="646500"/>
          </a:xfrm>
        </p:grpSpPr>
        <p:cxnSp>
          <p:nvCxnSpPr>
            <p:cNvPr id="131" name="Google Shape;131;p15"/>
            <p:cNvCxnSpPr/>
            <p:nvPr/>
          </p:nvCxnSpPr>
          <p:spPr>
            <a:xfrm>
              <a:off x="371547" y="3102667"/>
              <a:ext cx="675900" cy="300"/>
            </a:xfrm>
            <a:prstGeom prst="straightConnector1">
              <a:avLst/>
            </a:prstGeom>
            <a:noFill/>
            <a:ln w="38100" cap="flat" cmpd="sng">
              <a:solidFill>
                <a:srgbClr val="FF5C35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32" name="Google Shape;132;p15"/>
            <p:cNvSpPr txBox="1"/>
            <p:nvPr/>
          </p:nvSpPr>
          <p:spPr>
            <a:xfrm>
              <a:off x="464281" y="2779501"/>
              <a:ext cx="501300" cy="64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3" name="Google Shape;133;p15"/>
          <p:cNvGrpSpPr/>
          <p:nvPr/>
        </p:nvGrpSpPr>
        <p:grpSpPr>
          <a:xfrm>
            <a:off x="3628598" y="4717911"/>
            <a:ext cx="3876657" cy="1064619"/>
            <a:chOff x="56496" y="1765853"/>
            <a:chExt cx="3316500" cy="870000"/>
          </a:xfrm>
        </p:grpSpPr>
        <p:cxnSp>
          <p:nvCxnSpPr>
            <p:cNvPr id="134" name="Google Shape;134;p15"/>
            <p:cNvCxnSpPr/>
            <p:nvPr/>
          </p:nvCxnSpPr>
          <p:spPr>
            <a:xfrm rot="10800000" flipH="1">
              <a:off x="56496" y="1765853"/>
              <a:ext cx="3316500" cy="870000"/>
            </a:xfrm>
            <a:prstGeom prst="straightConnector1">
              <a:avLst/>
            </a:prstGeom>
            <a:noFill/>
            <a:ln w="38100" cap="flat" cmpd="sng">
              <a:solidFill>
                <a:srgbClr val="FF5C35"/>
              </a:solidFill>
              <a:prstDash val="dash"/>
              <a:miter lim="800000"/>
              <a:headEnd type="none" w="sm" len="sm"/>
              <a:tailEnd type="triangle" w="med" len="med"/>
            </a:ln>
          </p:spPr>
        </p:cxnSp>
        <p:sp>
          <p:nvSpPr>
            <p:cNvPr id="135" name="Google Shape;135;p15"/>
            <p:cNvSpPr txBox="1"/>
            <p:nvPr/>
          </p:nvSpPr>
          <p:spPr>
            <a:xfrm>
              <a:off x="1549496" y="1917093"/>
              <a:ext cx="374400" cy="364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B’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"/>
                <a:buFont typeface="Arial"/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15"/>
          <p:cNvGrpSpPr/>
          <p:nvPr/>
        </p:nvGrpSpPr>
        <p:grpSpPr>
          <a:xfrm>
            <a:off x="10097764" y="4012978"/>
            <a:ext cx="659584" cy="646500"/>
            <a:chOff x="364877" y="2779501"/>
            <a:chExt cx="574200" cy="646500"/>
          </a:xfrm>
        </p:grpSpPr>
        <p:cxnSp>
          <p:nvCxnSpPr>
            <p:cNvPr id="137" name="Google Shape;137;p15"/>
            <p:cNvCxnSpPr>
              <a:endCxn id="138" idx="3"/>
            </p:cNvCxnSpPr>
            <p:nvPr/>
          </p:nvCxnSpPr>
          <p:spPr>
            <a:xfrm rot="10800000" flipH="1">
              <a:off x="364877" y="3102751"/>
              <a:ext cx="574200" cy="300"/>
            </a:xfrm>
            <a:prstGeom prst="straightConnector1">
              <a:avLst/>
            </a:prstGeom>
            <a:noFill/>
            <a:ln w="38100" cap="flat" cmpd="sng">
              <a:solidFill>
                <a:srgbClr val="FF5C35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38" name="Google Shape;138;p15"/>
            <p:cNvSpPr txBox="1"/>
            <p:nvPr/>
          </p:nvSpPr>
          <p:spPr>
            <a:xfrm>
              <a:off x="437777" y="2779501"/>
              <a:ext cx="501300" cy="64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9" name="Google Shape;139;p15"/>
          <p:cNvGrpSpPr/>
          <p:nvPr/>
        </p:nvGrpSpPr>
        <p:grpSpPr>
          <a:xfrm>
            <a:off x="8314687" y="1542156"/>
            <a:ext cx="1311837" cy="2358208"/>
            <a:chOff x="-643051" y="1943280"/>
            <a:chExt cx="1027200" cy="1922400"/>
          </a:xfrm>
        </p:grpSpPr>
        <p:cxnSp>
          <p:nvCxnSpPr>
            <p:cNvPr id="140" name="Google Shape;140;p15"/>
            <p:cNvCxnSpPr/>
            <p:nvPr/>
          </p:nvCxnSpPr>
          <p:spPr>
            <a:xfrm>
              <a:off x="-643051" y="1943280"/>
              <a:ext cx="1027200" cy="1922400"/>
            </a:xfrm>
            <a:prstGeom prst="straightConnector1">
              <a:avLst/>
            </a:prstGeom>
            <a:noFill/>
            <a:ln w="38100" cap="flat" cmpd="sng">
              <a:solidFill>
                <a:srgbClr val="FF5C35"/>
              </a:solidFill>
              <a:prstDash val="dash"/>
              <a:miter lim="800000"/>
              <a:headEnd type="none" w="sm" len="sm"/>
              <a:tailEnd type="triangle" w="med" len="med"/>
            </a:ln>
          </p:spPr>
        </p:cxnSp>
        <p:sp>
          <p:nvSpPr>
            <p:cNvPr id="141" name="Google Shape;141;p15"/>
            <p:cNvSpPr txBox="1"/>
            <p:nvPr/>
          </p:nvSpPr>
          <p:spPr>
            <a:xfrm>
              <a:off x="-187026" y="2660294"/>
              <a:ext cx="374400" cy="36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029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H’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"/>
                <a:buFont typeface="Arial"/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2" name="Google Shape;142;p15"/>
          <p:cNvSpPr txBox="1"/>
          <p:nvPr/>
        </p:nvSpPr>
        <p:spPr>
          <a:xfrm>
            <a:off x="362657" y="2311892"/>
            <a:ext cx="9675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r-029" sz="1800" i="1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rPr>
              <a:t>Inicio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5"/>
          <p:cNvSpPr txBox="1"/>
          <p:nvPr/>
        </p:nvSpPr>
        <p:spPr>
          <a:xfrm>
            <a:off x="10712392" y="3541019"/>
            <a:ext cx="9675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r-029" sz="1800" b="0" i="1" u="none" strike="noStrike" cap="none">
                <a:solidFill>
                  <a:srgbClr val="213343"/>
                </a:solidFill>
                <a:latin typeface="Calibri"/>
                <a:ea typeface="Calibri"/>
                <a:cs typeface="Calibri"/>
                <a:sym typeface="Calibri"/>
              </a:rPr>
              <a:t>Fin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4" name="Google Shape;144;p15"/>
          <p:cNvGraphicFramePr/>
          <p:nvPr/>
        </p:nvGraphicFramePr>
        <p:xfrm>
          <a:off x="379866" y="2676343"/>
          <a:ext cx="922550" cy="864700"/>
        </p:xfrm>
        <a:graphic>
          <a:graphicData uri="http://schemas.openxmlformats.org/drawingml/2006/table">
            <a:tbl>
              <a:tblPr firstRow="1" bandRow="1">
                <a:noFill/>
                <a:tableStyleId>{1FCF1853-53B1-490C-A186-4E24F7B8BD50}</a:tableStyleId>
              </a:tblPr>
              <a:tblGrid>
                <a:gridCol w="46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3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0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0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0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5" name="Google Shape;145;p15"/>
          <p:cNvGraphicFramePr/>
          <p:nvPr/>
        </p:nvGraphicFramePr>
        <p:xfrm>
          <a:off x="2076799" y="2670662"/>
          <a:ext cx="922550" cy="864700"/>
        </p:xfrm>
        <a:graphic>
          <a:graphicData uri="http://schemas.openxmlformats.org/drawingml/2006/table">
            <a:tbl>
              <a:tblPr firstRow="1" bandRow="1">
                <a:noFill/>
                <a:tableStyleId>{1FCF1853-53B1-490C-A186-4E24F7B8BD50}</a:tableStyleId>
              </a:tblPr>
              <a:tblGrid>
                <a:gridCol w="46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3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0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10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6" name="Google Shape;146;p15"/>
          <p:cNvGraphicFramePr/>
          <p:nvPr/>
        </p:nvGraphicFramePr>
        <p:xfrm>
          <a:off x="3741995" y="2680378"/>
          <a:ext cx="922550" cy="864700"/>
        </p:xfrm>
        <a:graphic>
          <a:graphicData uri="http://schemas.openxmlformats.org/drawingml/2006/table">
            <a:tbl>
              <a:tblPr firstRow="1" bandRow="1">
                <a:noFill/>
                <a:tableStyleId>{1FCF1853-53B1-490C-A186-4E24F7B8BD50}</a:tableStyleId>
              </a:tblPr>
              <a:tblGrid>
                <a:gridCol w="46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3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3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10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15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7" name="Google Shape;147;p15"/>
          <p:cNvGraphicFramePr/>
          <p:nvPr/>
        </p:nvGraphicFramePr>
        <p:xfrm>
          <a:off x="5367570" y="2669671"/>
          <a:ext cx="922550" cy="864700"/>
        </p:xfrm>
        <a:graphic>
          <a:graphicData uri="http://schemas.openxmlformats.org/drawingml/2006/table">
            <a:tbl>
              <a:tblPr firstRow="1" bandRow="1">
                <a:noFill/>
                <a:tableStyleId>{1FCF1853-53B1-490C-A186-4E24F7B8BD50}</a:tableStyleId>
              </a:tblPr>
              <a:tblGrid>
                <a:gridCol w="46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3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4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15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18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8" name="Google Shape;148;p15"/>
          <p:cNvGraphicFramePr/>
          <p:nvPr/>
        </p:nvGraphicFramePr>
        <p:xfrm>
          <a:off x="7380368" y="1109889"/>
          <a:ext cx="922550" cy="864700"/>
        </p:xfrm>
        <a:graphic>
          <a:graphicData uri="http://schemas.openxmlformats.org/drawingml/2006/table">
            <a:tbl>
              <a:tblPr firstRow="1" bandRow="1">
                <a:noFill/>
                <a:tableStyleId>{1FCF1853-53B1-490C-A186-4E24F7B8BD50}</a:tableStyleId>
              </a:tblPr>
              <a:tblGrid>
                <a:gridCol w="46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3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6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20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21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9" name="Google Shape;149;p15"/>
          <p:cNvGraphicFramePr/>
          <p:nvPr/>
        </p:nvGraphicFramePr>
        <p:xfrm>
          <a:off x="2706051" y="5340414"/>
          <a:ext cx="922550" cy="864700"/>
        </p:xfrm>
        <a:graphic>
          <a:graphicData uri="http://schemas.openxmlformats.org/drawingml/2006/table">
            <a:tbl>
              <a:tblPr firstRow="1" bandRow="1">
                <a:noFill/>
                <a:tableStyleId>{1FCF1853-53B1-490C-A186-4E24F7B8BD50}</a:tableStyleId>
              </a:tblPr>
              <a:tblGrid>
                <a:gridCol w="46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3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2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0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7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0" name="Google Shape;150;p15"/>
          <p:cNvGraphicFramePr/>
          <p:nvPr/>
        </p:nvGraphicFramePr>
        <p:xfrm>
          <a:off x="7484790" y="3900791"/>
          <a:ext cx="922550" cy="864700"/>
        </p:xfrm>
        <a:graphic>
          <a:graphicData uri="http://schemas.openxmlformats.org/drawingml/2006/table">
            <a:tbl>
              <a:tblPr firstRow="1" bandRow="1">
                <a:noFill/>
                <a:tableStyleId>{1FCF1853-53B1-490C-A186-4E24F7B8BD50}</a:tableStyleId>
              </a:tblPr>
              <a:tblGrid>
                <a:gridCol w="46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3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5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18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20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1" name="Google Shape;151;p15"/>
          <p:cNvGraphicFramePr/>
          <p:nvPr/>
        </p:nvGraphicFramePr>
        <p:xfrm>
          <a:off x="9175261" y="3905000"/>
          <a:ext cx="922550" cy="864700"/>
        </p:xfrm>
        <a:graphic>
          <a:graphicData uri="http://schemas.openxmlformats.org/drawingml/2006/table">
            <a:tbl>
              <a:tblPr firstRow="1" bandRow="1">
                <a:noFill/>
                <a:tableStyleId>{1FCF1853-53B1-490C-A186-4E24F7B8BD50}</a:tableStyleId>
              </a:tblPr>
              <a:tblGrid>
                <a:gridCol w="46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3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7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20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21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2" name="Google Shape;152;p15"/>
          <p:cNvGraphicFramePr/>
          <p:nvPr/>
        </p:nvGraphicFramePr>
        <p:xfrm>
          <a:off x="10757250" y="3900348"/>
          <a:ext cx="922550" cy="864700"/>
        </p:xfrm>
        <a:graphic>
          <a:graphicData uri="http://schemas.openxmlformats.org/drawingml/2006/table">
            <a:tbl>
              <a:tblPr firstRow="1" bandRow="1">
                <a:noFill/>
                <a:tableStyleId>{1FCF1853-53B1-490C-A186-4E24F7B8BD50}</a:tableStyleId>
              </a:tblPr>
              <a:tblGrid>
                <a:gridCol w="46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35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8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21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fr-029" sz="1800" b="0" u="none" strike="noStrike" cap="none">
                          <a:solidFill>
                            <a:srgbClr val="213343"/>
                          </a:solidFill>
                        </a:rPr>
                        <a:t>35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5C3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Widescreen</PresentationFormat>
  <Paragraphs>124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Coppola</dc:creator>
  <cp:lastModifiedBy>Maria Coppola</cp:lastModifiedBy>
  <cp:revision>1</cp:revision>
  <dcterms:modified xsi:type="dcterms:W3CDTF">2022-07-26T17:05:01Z</dcterms:modified>
</cp:coreProperties>
</file>